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43891200" cy="21945600"/>
  <p:notesSz cx="21275675" cy="43221275"/>
  <p:defaultTextStyle>
    <a:defPPr>
      <a:defRPr lang="en-US"/>
    </a:defPPr>
    <a:lvl1pPr marL="0" algn="l" defTabSz="3160166" rtl="0" eaLnBrk="1" latinLnBrk="0" hangingPunct="1">
      <a:defRPr sz="6221" kern="1200">
        <a:solidFill>
          <a:schemeClr val="tx1"/>
        </a:solidFill>
        <a:latin typeface="+mn-lt"/>
        <a:ea typeface="+mn-ea"/>
        <a:cs typeface="+mn-cs"/>
      </a:defRPr>
    </a:lvl1pPr>
    <a:lvl2pPr marL="1580083" algn="l" defTabSz="3160166" rtl="0" eaLnBrk="1" latinLnBrk="0" hangingPunct="1">
      <a:defRPr sz="6221" kern="1200">
        <a:solidFill>
          <a:schemeClr val="tx1"/>
        </a:solidFill>
        <a:latin typeface="+mn-lt"/>
        <a:ea typeface="+mn-ea"/>
        <a:cs typeface="+mn-cs"/>
      </a:defRPr>
    </a:lvl2pPr>
    <a:lvl3pPr marL="3160166" algn="l" defTabSz="3160166" rtl="0" eaLnBrk="1" latinLnBrk="0" hangingPunct="1">
      <a:defRPr sz="6221" kern="1200">
        <a:solidFill>
          <a:schemeClr val="tx1"/>
        </a:solidFill>
        <a:latin typeface="+mn-lt"/>
        <a:ea typeface="+mn-ea"/>
        <a:cs typeface="+mn-cs"/>
      </a:defRPr>
    </a:lvl3pPr>
    <a:lvl4pPr marL="4740250" algn="l" defTabSz="3160166" rtl="0" eaLnBrk="1" latinLnBrk="0" hangingPunct="1">
      <a:defRPr sz="6221" kern="1200">
        <a:solidFill>
          <a:schemeClr val="tx1"/>
        </a:solidFill>
        <a:latin typeface="+mn-lt"/>
        <a:ea typeface="+mn-ea"/>
        <a:cs typeface="+mn-cs"/>
      </a:defRPr>
    </a:lvl4pPr>
    <a:lvl5pPr marL="6320333" algn="l" defTabSz="3160166" rtl="0" eaLnBrk="1" latinLnBrk="0" hangingPunct="1">
      <a:defRPr sz="6221" kern="1200">
        <a:solidFill>
          <a:schemeClr val="tx1"/>
        </a:solidFill>
        <a:latin typeface="+mn-lt"/>
        <a:ea typeface="+mn-ea"/>
        <a:cs typeface="+mn-cs"/>
      </a:defRPr>
    </a:lvl5pPr>
    <a:lvl6pPr marL="7900416" algn="l" defTabSz="3160166" rtl="0" eaLnBrk="1" latinLnBrk="0" hangingPunct="1">
      <a:defRPr sz="6221" kern="1200">
        <a:solidFill>
          <a:schemeClr val="tx1"/>
        </a:solidFill>
        <a:latin typeface="+mn-lt"/>
        <a:ea typeface="+mn-ea"/>
        <a:cs typeface="+mn-cs"/>
      </a:defRPr>
    </a:lvl6pPr>
    <a:lvl7pPr marL="9480499" algn="l" defTabSz="3160166" rtl="0" eaLnBrk="1" latinLnBrk="0" hangingPunct="1">
      <a:defRPr sz="6221" kern="1200">
        <a:solidFill>
          <a:schemeClr val="tx1"/>
        </a:solidFill>
        <a:latin typeface="+mn-lt"/>
        <a:ea typeface="+mn-ea"/>
        <a:cs typeface="+mn-cs"/>
      </a:defRPr>
    </a:lvl7pPr>
    <a:lvl8pPr marL="11060582" algn="l" defTabSz="3160166" rtl="0" eaLnBrk="1" latinLnBrk="0" hangingPunct="1">
      <a:defRPr sz="6221" kern="1200">
        <a:solidFill>
          <a:schemeClr val="tx1"/>
        </a:solidFill>
        <a:latin typeface="+mn-lt"/>
        <a:ea typeface="+mn-ea"/>
        <a:cs typeface="+mn-cs"/>
      </a:defRPr>
    </a:lvl8pPr>
    <a:lvl9pPr marL="12640666" algn="l" defTabSz="3160166" rtl="0" eaLnBrk="1" latinLnBrk="0" hangingPunct="1">
      <a:defRPr sz="622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828"/>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95" autoAdjust="0"/>
    <p:restoredTop sz="94660"/>
  </p:normalViewPr>
  <p:slideViewPr>
    <p:cSldViewPr snapToGrid="0">
      <p:cViewPr varScale="1">
        <p:scale>
          <a:sx n="23" d="100"/>
          <a:sy n="23" d="100"/>
        </p:scale>
        <p:origin x="90" y="36"/>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3591562"/>
            <a:ext cx="32918400" cy="7640320"/>
          </a:xfrm>
        </p:spPr>
        <p:txBody>
          <a:bodyPr anchor="b"/>
          <a:lstStyle>
            <a:lvl1pPr algn="ctr">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5486400" y="11526522"/>
            <a:ext cx="329184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39552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325869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168400"/>
            <a:ext cx="9464040" cy="185978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0" y="1168400"/>
            <a:ext cx="27843480" cy="185978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260834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226373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5471163"/>
            <a:ext cx="37856160" cy="9128758"/>
          </a:xfrm>
        </p:spPr>
        <p:txBody>
          <a:bodyPr anchor="b"/>
          <a:lstStyle>
            <a:lvl1pPr>
              <a:defRPr sz="19200"/>
            </a:lvl1pPr>
          </a:lstStyle>
          <a:p>
            <a:r>
              <a:rPr lang="en-US" smtClean="0"/>
              <a:t>Click to edit Master title style</a:t>
            </a:r>
            <a:endParaRPr lang="en-US" dirty="0"/>
          </a:p>
        </p:txBody>
      </p:sp>
      <p:sp>
        <p:nvSpPr>
          <p:cNvPr id="3" name="Text Placeholder 2"/>
          <p:cNvSpPr>
            <a:spLocks noGrp="1"/>
          </p:cNvSpPr>
          <p:nvPr>
            <p:ph type="body" idx="1"/>
          </p:nvPr>
        </p:nvSpPr>
        <p:spPr>
          <a:xfrm>
            <a:off x="2994660" y="14686283"/>
            <a:ext cx="37856160" cy="4800598"/>
          </a:xfrm>
        </p:spPr>
        <p:txBody>
          <a:bodyPr/>
          <a:lstStyle>
            <a:lvl1pPr marL="0" indent="0">
              <a:buNone/>
              <a:defRPr sz="7680">
                <a:solidFill>
                  <a:schemeClr val="tx1">
                    <a:tint val="75000"/>
                  </a:schemeClr>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51A38-6A78-4BA9-9CDD-ACF7D02F8065}" type="datetimeFigureOut">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198815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5842000"/>
            <a:ext cx="1865376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5842000"/>
            <a:ext cx="1865376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351A38-6A78-4BA9-9CDD-ACF7D02F8065}"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3333011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168401"/>
            <a:ext cx="37856160" cy="42418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39" y="5379722"/>
            <a:ext cx="18568033"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3023239" y="8016240"/>
            <a:ext cx="18568033"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0" y="5379722"/>
            <a:ext cx="18659477"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22219920" y="8016240"/>
            <a:ext cx="18659477"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351A38-6A78-4BA9-9CDD-ACF7D02F8065}" type="datetimeFigureOut">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420643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A351A38-6A78-4BA9-9CDD-ACF7D02F8065}" type="datetimeFigureOut">
              <a:rPr lang="en-US" smtClean="0"/>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251792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51A38-6A78-4BA9-9CDD-ACF7D02F8065}" type="datetimeFigureOut">
              <a:rPr lang="en-US" smtClean="0"/>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127204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463040"/>
            <a:ext cx="14156053" cy="5120640"/>
          </a:xfrm>
        </p:spPr>
        <p:txBody>
          <a:bodyPr anchor="b"/>
          <a:lstStyle>
            <a:lvl1pPr>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8659477" y="3159762"/>
            <a:ext cx="2221992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9" y="6583680"/>
            <a:ext cx="14156053"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51A38-6A78-4BA9-9CDD-ACF7D02F8065}"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270541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1463040"/>
            <a:ext cx="14156053" cy="5120640"/>
          </a:xfrm>
        </p:spPr>
        <p:txBody>
          <a:bodyPr anchor="b"/>
          <a:lstStyle>
            <a:lvl1pPr>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3159762"/>
            <a:ext cx="2221992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3023239" y="6583680"/>
            <a:ext cx="14156053"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51A38-6A78-4BA9-9CDD-ACF7D02F8065}" type="datetimeFigureOut">
              <a:rPr lang="en-US" smtClean="0"/>
              <a:t>4/13/2016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01B20-88F8-4470-86F0-996D9E883E54}" type="slidenum">
              <a:rPr lang="en-US" smtClean="0"/>
              <a:t>‹#›</a:t>
            </a:fld>
            <a:endParaRPr lang="en-US"/>
          </a:p>
        </p:txBody>
      </p:sp>
    </p:spTree>
    <p:extLst>
      <p:ext uri="{BB962C8B-B14F-4D97-AF65-F5344CB8AC3E}">
        <p14:creationId xmlns:p14="http://schemas.microsoft.com/office/powerpoint/2010/main" val="58626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168401"/>
            <a:ext cx="37856160" cy="42418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5842000"/>
            <a:ext cx="37856160" cy="139242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20340322"/>
            <a:ext cx="987552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9A351A38-6A78-4BA9-9CDD-ACF7D02F8065}" type="datetimeFigureOut">
              <a:rPr lang="en-US" smtClean="0"/>
              <a:t>4/13/2016</a:t>
            </a:fld>
            <a:endParaRPr lang="en-US"/>
          </a:p>
        </p:txBody>
      </p:sp>
      <p:sp>
        <p:nvSpPr>
          <p:cNvPr id="5" name="Footer Placeholder 4"/>
          <p:cNvSpPr>
            <a:spLocks noGrp="1"/>
          </p:cNvSpPr>
          <p:nvPr>
            <p:ph type="ftr" sz="quarter" idx="3"/>
          </p:nvPr>
        </p:nvSpPr>
        <p:spPr>
          <a:xfrm>
            <a:off x="14538960" y="20340322"/>
            <a:ext cx="1481328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20340322"/>
            <a:ext cx="987552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9D401B20-88F8-4470-86F0-996D9E883E54}" type="slidenum">
              <a:rPr lang="en-US" smtClean="0"/>
              <a:t>‹#›</a:t>
            </a:fld>
            <a:endParaRPr lang="en-US"/>
          </a:p>
        </p:txBody>
      </p:sp>
    </p:spTree>
    <p:extLst>
      <p:ext uri="{BB962C8B-B14F-4D97-AF65-F5344CB8AC3E}">
        <p14:creationId xmlns:p14="http://schemas.microsoft.com/office/powerpoint/2010/main" val="36555028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hyperlink" Target="https://pix4d.com/" TargetMode="External"/><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43891200" cy="3330556"/>
            <a:chOff x="-2966332" y="0"/>
            <a:chExt cx="51206400" cy="3330556"/>
          </a:xfrm>
          <a:gradFill>
            <a:gsLst>
              <a:gs pos="99000">
                <a:srgbClr val="8F1414"/>
              </a:gs>
              <a:gs pos="0">
                <a:srgbClr val="7A0000"/>
              </a:gs>
              <a:gs pos="50000">
                <a:srgbClr val="A42828"/>
              </a:gs>
            </a:gsLst>
            <a:lin ang="5400000" scaled="0"/>
          </a:gradFill>
        </p:grpSpPr>
        <p:sp>
          <p:nvSpPr>
            <p:cNvPr id="4" name="Rectangle 3"/>
            <p:cNvSpPr/>
            <p:nvPr/>
          </p:nvSpPr>
          <p:spPr>
            <a:xfrm>
              <a:off x="-2966332" y="0"/>
              <a:ext cx="51206400" cy="333055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pPr marL="91440"/>
              <a:endParaRPr lang="en-US" sz="484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26863" y="300579"/>
              <a:ext cx="5157076" cy="2869759"/>
            </a:xfrm>
            <a:prstGeom prst="rect">
              <a:avLst/>
            </a:prstGeom>
            <a:grpFill/>
          </p:spPr>
        </p:pic>
      </p:grpSp>
      <p:sp>
        <p:nvSpPr>
          <p:cNvPr id="7" name="TextBox 6"/>
          <p:cNvSpPr txBox="1"/>
          <p:nvPr/>
        </p:nvSpPr>
        <p:spPr>
          <a:xfrm>
            <a:off x="1120051" y="4983899"/>
            <a:ext cx="7315200" cy="5940088"/>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This research project was initiated to demonstrate the ability of Unmanned Aerial Vehicles (UAV) to gather elevation and 3D data using only a visible light camera.  The chosen test case was the structure and property associated with Historic St. Luke’s Church. This historic property represents Virginia’s oldest standing church built in the late 17th century.  While the property area associated with the church covers several acres, The UAV team chose to focus on the historic structure and immediate surrounding area. The intention was to fly a DJI Phantom 2 Vision+ UAV along a gridded flight plan designed to capture an array of images at defined intervals. These images were subsequently processed with the Pix4d software to produce an image mosaic of the gridded area, a 3d point cloud and digital elevation model (DEM), and finally a 3D model of the historic structure. The dataset will expand on the historical and the geographic placement of the structure and will assist Historic St. Luke's in directing future archaeological and landscape studies on the property</a:t>
            </a:r>
            <a:r>
              <a:rPr lang="en-US" sz="2000" dirty="0" smtClean="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Keywords</a:t>
            </a:r>
            <a:r>
              <a:rPr lang="en-US" sz="2000" dirty="0">
                <a:latin typeface="Times New Roman" panose="02020603050405020304" pitchFamily="18" charset="0"/>
                <a:cs typeface="Times New Roman" panose="02020603050405020304" pitchFamily="18" charset="0"/>
              </a:rPr>
              <a:t>—archaeology, aerial imagery, DJI Phantom 2 Vision+, drone, remote sensing, U.A.V.</a:t>
            </a:r>
            <a:endParaRPr lang="en-US" sz="1998" dirty="0">
              <a:latin typeface="Times New Roman" panose="02020603050405020304" pitchFamily="18" charset="0"/>
              <a:cs typeface="Times New Roman" panose="02020603050405020304" pitchFamily="18" charset="0"/>
            </a:endParaRPr>
          </a:p>
        </p:txBody>
      </p:sp>
      <p:sp>
        <p:nvSpPr>
          <p:cNvPr id="41" name="Rectangle 40"/>
          <p:cNvSpPr/>
          <p:nvPr/>
        </p:nvSpPr>
        <p:spPr>
          <a:xfrm>
            <a:off x="1120051" y="3848650"/>
            <a:ext cx="7315200" cy="894841"/>
          </a:xfrm>
          <a:prstGeom prst="rect">
            <a:avLst/>
          </a:prstGeom>
          <a:gradFill>
            <a:gsLst>
              <a:gs pos="99000">
                <a:srgbClr val="8F1414"/>
              </a:gs>
              <a:gs pos="0">
                <a:srgbClr val="7A0000"/>
              </a:gs>
              <a:gs pos="50000">
                <a:srgbClr val="A42828"/>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bg1"/>
                </a:solidFill>
                <a:latin typeface="Times New Roman" panose="02020603050405020304" pitchFamily="18" charset="0"/>
                <a:cs typeface="Times New Roman" panose="02020603050405020304" pitchFamily="18" charset="0"/>
              </a:rPr>
              <a:t>Abstract</a:t>
            </a:r>
          </a:p>
        </p:txBody>
      </p:sp>
      <p:sp>
        <p:nvSpPr>
          <p:cNvPr id="3" name="TextBox 2"/>
          <p:cNvSpPr txBox="1"/>
          <p:nvPr/>
        </p:nvSpPr>
        <p:spPr>
          <a:xfrm>
            <a:off x="34883121" y="4652904"/>
            <a:ext cx="9075269"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27" name="Rectangle 26"/>
          <p:cNvSpPr/>
          <p:nvPr/>
        </p:nvSpPr>
        <p:spPr>
          <a:xfrm>
            <a:off x="76402262" y="-3857787"/>
            <a:ext cx="9041775" cy="894842"/>
          </a:xfrm>
          <a:prstGeom prst="rect">
            <a:avLst/>
          </a:prstGeom>
          <a:gradFill>
            <a:gsLst>
              <a:gs pos="38000">
                <a:srgbClr val="00B050"/>
              </a:gs>
              <a:gs pos="99000">
                <a:srgbClr val="FFFF00"/>
              </a:gs>
              <a:gs pos="100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smtClean="0">
                <a:solidFill>
                  <a:schemeClr val="tx1"/>
                </a:solidFill>
                <a:latin typeface="Times New Roman" panose="02020603050405020304" pitchFamily="18" charset="0"/>
                <a:cs typeface="Times New Roman" panose="02020603050405020304" pitchFamily="18" charset="0"/>
              </a:rPr>
              <a:t>Acknowledgement</a:t>
            </a:r>
            <a:endParaRPr lang="en-US" sz="3603" dirty="0">
              <a:solidFill>
                <a:schemeClr val="tx1"/>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76363428" y="-2711140"/>
            <a:ext cx="9041776" cy="2554545"/>
          </a:xfrm>
          <a:prstGeom prst="rect">
            <a:avLst/>
          </a:prstGeom>
          <a:noFill/>
        </p:spPr>
        <p:txBody>
          <a:bodyPr wrap="square" rtlCol="0">
            <a:spAutoFit/>
          </a:bodyPr>
          <a:lstStyle/>
          <a:p>
            <a:r>
              <a:rPr lang="en-US" sz="2000" dirty="0"/>
              <a:t>The team extends a hand of appreciation to Clay Swindell for his guidance, contributions, and help with completing this research. Also, the team acknowledges Dr. Linda Hayden for the research opportunity that was made possible through the CERSER program, Dr. Malcolm </a:t>
            </a:r>
            <a:r>
              <a:rPr lang="en-US" sz="2000" dirty="0" err="1"/>
              <a:t>LeCompte</a:t>
            </a:r>
            <a:r>
              <a:rPr lang="en-US" sz="2000" dirty="0"/>
              <a:t> for supplying the DJI Phantom 2 Vision+. We also would like to express our gratitude to St. Luke’s Church for providing  access to the property.</a:t>
            </a:r>
          </a:p>
          <a:p>
            <a:r>
              <a:rPr lang="en-US" sz="2000" dirty="0"/>
              <a:t/>
            </a:r>
            <a:br>
              <a:rPr lang="en-US" sz="2000" dirty="0"/>
            </a:br>
            <a:endParaRPr lang="en-US" sz="2000"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019340" y="9818257"/>
            <a:ext cx="3677025" cy="2361256"/>
          </a:xfrm>
          <a:prstGeom prst="rect">
            <a:avLst/>
          </a:prstGeom>
        </p:spPr>
      </p:pic>
      <p:sp>
        <p:nvSpPr>
          <p:cNvPr id="15" name="TextBox 14"/>
          <p:cNvSpPr txBox="1"/>
          <p:nvPr/>
        </p:nvSpPr>
        <p:spPr>
          <a:xfrm>
            <a:off x="1120052" y="12381469"/>
            <a:ext cx="7315200" cy="9017533"/>
          </a:xfrm>
          <a:prstGeom prst="rect">
            <a:avLst/>
          </a:prstGeom>
          <a:noFill/>
        </p:spPr>
        <p:txBody>
          <a:bodyPr wrap="square" rtlCol="0">
            <a:spAutoFit/>
          </a:bodyPr>
          <a:lstStyle/>
          <a:p>
            <a:r>
              <a:rPr lang="en-US" sz="2000" dirty="0"/>
              <a:t>Throughout previous years, the use of U.A.V. technology has become more prevalent in today's society. U.A.V.s have emerged from expensive unconventional property to being used for inexpensive personal recreational use. The accessibility to U.A.V.s and its capabilities offer advantages in obtaining aerial imagery and structural elevation models that have many applications including uses in humanitarian response, environmental studies, remote sensing research, and archaeological studies.</a:t>
            </a:r>
          </a:p>
          <a:p>
            <a:endParaRPr lang="en-US" sz="2000" dirty="0" smtClean="0"/>
          </a:p>
          <a:p>
            <a:r>
              <a:rPr lang="en-US" sz="2000" dirty="0" smtClean="0"/>
              <a:t>Evaluating </a:t>
            </a:r>
            <a:r>
              <a:rPr lang="en-US" sz="2000" dirty="0"/>
              <a:t>emerging technologies like U.A.V.s have always aided archaeology and provided archaeologists with the ability to identify and study sites without having to disturb them. Remote sensing, as it is called, affords researchers the ability to study sites and landscapes in a non-destructive manner and allows them to focus their limited resources on areas likely to yield results. While the process of remote sensing archaeological sites has been around for many decades, modern advances in U.A.V. technology make it much more accessible to smaller teams and projects.</a:t>
            </a:r>
          </a:p>
          <a:p>
            <a:endParaRPr lang="en-US" sz="2000" dirty="0" smtClean="0"/>
          </a:p>
          <a:p>
            <a:r>
              <a:rPr lang="en-US" sz="2000" dirty="0" smtClean="0"/>
              <a:t>Researchers </a:t>
            </a:r>
            <a:r>
              <a:rPr lang="en-US" sz="2000" dirty="0"/>
              <a:t>and students at the Center of Excellence in Remote Sensing Education and Research (CERSER) program at Elizabeth City State University decided to explore the potential of U.A.V.s to aid archaeological studies in the region.  The primary goal of this research was to produce aerial imagery from which structural and elevation models could be generated. The team focused on the historical landmark </a:t>
            </a:r>
            <a:r>
              <a:rPr lang="en-US" sz="2000" dirty="0" smtClean="0"/>
              <a:t> Historic St</a:t>
            </a:r>
            <a:r>
              <a:rPr lang="en-US" sz="2000" dirty="0"/>
              <a:t>. Luke's Church located in Smithfield, Virginia.</a:t>
            </a:r>
          </a:p>
          <a:p>
            <a:r>
              <a:rPr lang="en-US" sz="2000" dirty="0"/>
              <a:t/>
            </a:r>
            <a:br>
              <a:rPr lang="en-US" sz="2000" dirty="0"/>
            </a:br>
            <a:endParaRPr lang="en-US" sz="1998" dirty="0">
              <a:latin typeface="Times New Roman" panose="02020603050405020304" pitchFamily="18" charset="0"/>
              <a:cs typeface="Times New Roman" panose="02020603050405020304" pitchFamily="18" charset="0"/>
            </a:endParaRPr>
          </a:p>
        </p:txBody>
      </p:sp>
      <p:sp>
        <p:nvSpPr>
          <p:cNvPr id="26" name="Rectangle 25"/>
          <p:cNvSpPr/>
          <p:nvPr/>
        </p:nvSpPr>
        <p:spPr>
          <a:xfrm>
            <a:off x="1120052" y="11113050"/>
            <a:ext cx="7315200" cy="894841"/>
          </a:xfrm>
          <a:prstGeom prst="rect">
            <a:avLst/>
          </a:prstGeom>
          <a:gradFill>
            <a:gsLst>
              <a:gs pos="99000">
                <a:srgbClr val="8F1414"/>
              </a:gs>
              <a:gs pos="0">
                <a:srgbClr val="7A0000"/>
              </a:gs>
              <a:gs pos="50000">
                <a:srgbClr val="A42828"/>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bg1"/>
                </a:solidFill>
                <a:latin typeface="Times New Roman" panose="02020603050405020304" pitchFamily="18" charset="0"/>
                <a:cs typeface="Times New Roman" panose="02020603050405020304" pitchFamily="18" charset="0"/>
              </a:rPr>
              <a:t>Introduction</a:t>
            </a:r>
          </a:p>
        </p:txBody>
      </p:sp>
      <p:sp>
        <p:nvSpPr>
          <p:cNvPr id="46" name="TextBox 45"/>
          <p:cNvSpPr txBox="1"/>
          <p:nvPr/>
        </p:nvSpPr>
        <p:spPr>
          <a:xfrm>
            <a:off x="9480987" y="4983899"/>
            <a:ext cx="7315200" cy="2246769"/>
          </a:xfrm>
          <a:prstGeom prst="rect">
            <a:avLst/>
          </a:prstGeom>
          <a:noFill/>
        </p:spPr>
        <p:txBody>
          <a:bodyPr wrap="square" rtlCol="0">
            <a:spAutoFit/>
          </a:bodyPr>
          <a:lstStyle/>
          <a:p>
            <a:r>
              <a:rPr lang="en-US" sz="2000" dirty="0" smtClean="0"/>
              <a:t>The </a:t>
            </a:r>
            <a:r>
              <a:rPr lang="en-US" sz="2000" dirty="0"/>
              <a:t>primary objective for </a:t>
            </a:r>
            <a:r>
              <a:rPr lang="en-US" sz="2000" dirty="0" smtClean="0"/>
              <a:t>this </a:t>
            </a:r>
            <a:r>
              <a:rPr lang="en-US" sz="2000" dirty="0"/>
              <a:t>project was to produce aerial imagery from which structural and elevation models could be generated. A secondary objective was to make this data available to the church so that it could be used in future archaeological and landscape studies. To achieve these objectives we made use of an U.A.V. platform equipped with a visible light camera to produce a series of images the software could interpolate 3D information.  </a:t>
            </a:r>
            <a:endParaRPr lang="en-US" sz="1998" dirty="0">
              <a:latin typeface="Times New Roman" panose="02020603050405020304" pitchFamily="18" charset="0"/>
              <a:cs typeface="Times New Roman" panose="02020603050405020304" pitchFamily="18" charset="0"/>
            </a:endParaRPr>
          </a:p>
        </p:txBody>
      </p:sp>
      <p:sp>
        <p:nvSpPr>
          <p:cNvPr id="47" name="Rectangle 46"/>
          <p:cNvSpPr/>
          <p:nvPr/>
        </p:nvSpPr>
        <p:spPr>
          <a:xfrm>
            <a:off x="9480987" y="3848650"/>
            <a:ext cx="7315200" cy="894841"/>
          </a:xfrm>
          <a:prstGeom prst="rect">
            <a:avLst/>
          </a:prstGeom>
          <a:gradFill>
            <a:gsLst>
              <a:gs pos="99000">
                <a:srgbClr val="8F1414"/>
              </a:gs>
              <a:gs pos="0">
                <a:srgbClr val="7A0000"/>
              </a:gs>
              <a:gs pos="50000">
                <a:srgbClr val="A42828"/>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bg1"/>
                </a:solidFill>
                <a:latin typeface="Times New Roman" panose="02020603050405020304" pitchFamily="18" charset="0"/>
                <a:cs typeface="Times New Roman" panose="02020603050405020304" pitchFamily="18" charset="0"/>
              </a:rPr>
              <a:t>Objective</a:t>
            </a:r>
          </a:p>
        </p:txBody>
      </p:sp>
      <p:sp>
        <p:nvSpPr>
          <p:cNvPr id="49" name="TextBox 48"/>
          <p:cNvSpPr txBox="1"/>
          <p:nvPr/>
        </p:nvSpPr>
        <p:spPr>
          <a:xfrm>
            <a:off x="9480988" y="8723869"/>
            <a:ext cx="7315200" cy="7164112"/>
          </a:xfrm>
          <a:prstGeom prst="rect">
            <a:avLst/>
          </a:prstGeom>
          <a:noFill/>
        </p:spPr>
        <p:txBody>
          <a:bodyPr wrap="square" rtlCol="0">
            <a:spAutoFit/>
          </a:bodyPr>
          <a:lstStyle/>
          <a:p>
            <a:pPr algn="ctr"/>
            <a:r>
              <a:rPr lang="en-US" sz="1998" b="1" dirty="0">
                <a:latin typeface="Times New Roman" panose="02020603050405020304" pitchFamily="18" charset="0"/>
                <a:cs typeface="Times New Roman" panose="02020603050405020304" pitchFamily="18" charset="0"/>
              </a:rPr>
              <a:t>Area of Interest (A.O.I)</a:t>
            </a:r>
          </a:p>
          <a:p>
            <a:r>
              <a:rPr lang="en-US" sz="1998" dirty="0" smtClean="0">
                <a:latin typeface="Times New Roman" panose="02020603050405020304" pitchFamily="18" charset="0"/>
                <a:cs typeface="Times New Roman" panose="02020603050405020304" pitchFamily="18" charset="0"/>
              </a:rPr>
              <a:t>St. Luke’s </a:t>
            </a:r>
            <a:r>
              <a:rPr lang="en-US" sz="1998" dirty="0">
                <a:latin typeface="Times New Roman" panose="02020603050405020304" pitchFamily="18" charset="0"/>
                <a:cs typeface="Times New Roman" panose="02020603050405020304" pitchFamily="18" charset="0"/>
              </a:rPr>
              <a:t>is a historical landmark located in Smithfield, Virginia. St. Luke's was previously known as  The Newport Parish Church, also known as the “ Old Brick Church” . St Luke’s is considered to be one of the oldest surviving ecclesiastical buildings in the state of Virginia. Longstanding tradition says it was built in the early 1630’s however  a more recent dendrochronology study points to the original structure being build in the early 1680’s. This church is a brick building with a unique tower with gothic styling. Reverend W.G.H Jones informally renamed the church </a:t>
            </a:r>
            <a:r>
              <a:rPr lang="en-US" sz="1998" dirty="0" smtClean="0">
                <a:latin typeface="Times New Roman" panose="02020603050405020304" pitchFamily="18" charset="0"/>
                <a:cs typeface="Times New Roman" panose="02020603050405020304" pitchFamily="18" charset="0"/>
              </a:rPr>
              <a:t>St. Luke's </a:t>
            </a:r>
            <a:r>
              <a:rPr lang="en-US" sz="1998" dirty="0">
                <a:latin typeface="Times New Roman" panose="02020603050405020304" pitchFamily="18" charset="0"/>
                <a:cs typeface="Times New Roman" panose="02020603050405020304" pitchFamily="18" charset="0"/>
              </a:rPr>
              <a:t>in 1828.</a:t>
            </a:r>
          </a:p>
          <a:p>
            <a:r>
              <a:rPr lang="en-US" sz="1998" dirty="0">
                <a:latin typeface="Times New Roman" panose="02020603050405020304" pitchFamily="18" charset="0"/>
                <a:cs typeface="Times New Roman" panose="02020603050405020304" pitchFamily="18" charset="0"/>
              </a:rPr>
              <a:t/>
            </a:r>
            <a:br>
              <a:rPr lang="en-US" sz="1998" dirty="0">
                <a:latin typeface="Times New Roman" panose="02020603050405020304" pitchFamily="18" charset="0"/>
                <a:cs typeface="Times New Roman" panose="02020603050405020304" pitchFamily="18" charset="0"/>
              </a:rPr>
            </a:br>
            <a:r>
              <a:rPr lang="en-US" sz="1998" dirty="0">
                <a:latin typeface="Times New Roman" panose="02020603050405020304" pitchFamily="18" charset="0"/>
                <a:cs typeface="Times New Roman" panose="02020603050405020304" pitchFamily="18" charset="0"/>
              </a:rPr>
              <a:t>St. Luke’s church has had previous archaeological investigations and excavations. The first excavation took place in 1894. Colonel Joseph Bridger was removed from his plantation and buried in the church’s chancel. In the 1950’s excavations were revealed three successive masonry floors. The first archaeological investigation took place in January 2007 when Archaeological &amp; Cultural Solutions Inc. (ACS)  and the Smithsonian Institution analyzed the remains of Colonel Joseph Bridger. In the same year ACS monitored the trenching for a new storm water drainage system. The excavations of the trenches measured 60 feet long, 5 feet  wide, and 2 feet deep. These excavations bore ten unmarked graves.</a:t>
            </a:r>
          </a:p>
          <a:p>
            <a:endParaRPr lang="en-US" sz="1998" dirty="0">
              <a:latin typeface="Times New Roman" panose="02020603050405020304" pitchFamily="18" charset="0"/>
              <a:cs typeface="Times New Roman" panose="02020603050405020304" pitchFamily="18" charset="0"/>
            </a:endParaRPr>
          </a:p>
        </p:txBody>
      </p:sp>
      <p:sp>
        <p:nvSpPr>
          <p:cNvPr id="50" name="Rectangle 49"/>
          <p:cNvSpPr/>
          <p:nvPr/>
        </p:nvSpPr>
        <p:spPr>
          <a:xfrm>
            <a:off x="9480988" y="7455450"/>
            <a:ext cx="7315200" cy="894841"/>
          </a:xfrm>
          <a:prstGeom prst="rect">
            <a:avLst/>
          </a:prstGeom>
          <a:gradFill>
            <a:gsLst>
              <a:gs pos="99000">
                <a:srgbClr val="8F1414"/>
              </a:gs>
              <a:gs pos="0">
                <a:srgbClr val="7A0000"/>
              </a:gs>
              <a:gs pos="50000">
                <a:srgbClr val="A42828"/>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bg1"/>
                </a:solidFill>
                <a:latin typeface="Times New Roman" panose="02020603050405020304" pitchFamily="18" charset="0"/>
                <a:cs typeface="Times New Roman" panose="02020603050405020304" pitchFamily="18" charset="0"/>
              </a:rPr>
              <a:t>Methodology</a:t>
            </a:r>
          </a:p>
        </p:txBody>
      </p:sp>
      <p:sp>
        <p:nvSpPr>
          <p:cNvPr id="55" name="TextBox 54"/>
          <p:cNvSpPr txBox="1"/>
          <p:nvPr/>
        </p:nvSpPr>
        <p:spPr>
          <a:xfrm>
            <a:off x="18015445" y="3729301"/>
            <a:ext cx="7315200" cy="16395835"/>
          </a:xfrm>
          <a:prstGeom prst="rect">
            <a:avLst/>
          </a:prstGeom>
          <a:noFill/>
        </p:spPr>
        <p:txBody>
          <a:bodyPr wrap="square" rtlCol="0">
            <a:spAutoFit/>
          </a:bodyPr>
          <a:lstStyle/>
          <a:p>
            <a:endParaRPr lang="en-US" sz="1998" dirty="0" smtClean="0">
              <a:latin typeface="Times New Roman" panose="02020603050405020304" pitchFamily="18" charset="0"/>
              <a:cs typeface="Times New Roman" panose="02020603050405020304" pitchFamily="18" charset="0"/>
            </a:endParaRPr>
          </a:p>
          <a:p>
            <a:pPr algn="ctr"/>
            <a:r>
              <a:rPr lang="en-US" sz="1998" b="1" dirty="0" smtClean="0">
                <a:latin typeface="Times New Roman" panose="02020603050405020304" pitchFamily="18" charset="0"/>
                <a:cs typeface="Times New Roman" panose="02020603050405020304" pitchFamily="18" charset="0"/>
              </a:rPr>
              <a:t>Equipment</a:t>
            </a: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a:latin typeface="Times New Roman" panose="02020603050405020304" pitchFamily="18" charset="0"/>
              <a:cs typeface="Times New Roman" panose="02020603050405020304" pitchFamily="18" charset="0"/>
            </a:endParaRPr>
          </a:p>
          <a:p>
            <a:endParaRPr lang="en-US" sz="1998" dirty="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2000" dirty="0" smtClean="0"/>
          </a:p>
          <a:p>
            <a:r>
              <a:rPr lang="en-US" sz="2000" dirty="0" smtClean="0"/>
              <a:t>The </a:t>
            </a:r>
            <a:r>
              <a:rPr lang="en-US" sz="2000" dirty="0"/>
              <a:t>primary piece of equipment used to conduct this research was the DJI Phantom 2 Vision+ U.A.V. with a </a:t>
            </a:r>
            <a:r>
              <a:rPr lang="en-US" sz="2000" dirty="0" smtClean="0"/>
              <a:t>built-in </a:t>
            </a:r>
            <a:r>
              <a:rPr lang="en-US" sz="2000" dirty="0" err="1"/>
              <a:t>Naza­M</a:t>
            </a:r>
            <a:r>
              <a:rPr lang="en-US" sz="2000" dirty="0"/>
              <a:t> V2 Flight Control System and integrated gimbal and camera (Fig. 5) [1]. The Phantom 2 Vision+ is a two pound </a:t>
            </a:r>
            <a:r>
              <a:rPr lang="en-US" sz="2000" dirty="0" smtClean="0"/>
              <a:t>remote-controlled </a:t>
            </a:r>
            <a:r>
              <a:rPr lang="en-US" sz="2000" dirty="0" err="1" smtClean="0"/>
              <a:t>quadcopter</a:t>
            </a:r>
            <a:r>
              <a:rPr lang="en-US" sz="2000" dirty="0" smtClean="0"/>
              <a:t> </a:t>
            </a:r>
            <a:r>
              <a:rPr lang="en-US" sz="2000" dirty="0"/>
              <a:t>that contains four rotating wings capable of stable flight and taking high resolution pictures and video. </a:t>
            </a:r>
          </a:p>
          <a:p>
            <a:endParaRPr lang="en-US" sz="2000" dirty="0" smtClean="0"/>
          </a:p>
          <a:p>
            <a:r>
              <a:rPr lang="en-US" sz="2000" dirty="0" smtClean="0"/>
              <a:t>The </a:t>
            </a:r>
            <a:r>
              <a:rPr lang="en-US" sz="2000" dirty="0"/>
              <a:t>video is captured at 1080 pixels/30 frames per second and 720 pixels/60 frames per second, and contains the option for the user to shoot slow motion video [1]. The JPEG type photos taken at 14 megapixels are captured by the camera operated on a stabilizer, which is a benefit that eliminates unsteady video and images caused by the four motors. The U.A.V. can operate autonomously or with minimal pilot training, fly at and up to 1000 ft. in calm wind and as fast as 15 meters/second with the four basic directions of flight pitch (forwards and backwards), roll (left and right), elevator (up and down) and yaw (turn left or right) [1]. The DJI has a </a:t>
            </a:r>
            <a:r>
              <a:rPr lang="en-US" sz="2000" dirty="0" smtClean="0"/>
              <a:t>built-in </a:t>
            </a:r>
            <a:r>
              <a:rPr lang="en-US" sz="2000" dirty="0"/>
              <a:t>inertial sensor and a barometric altimeter that measures both attitude and altitude. Also, the </a:t>
            </a:r>
            <a:r>
              <a:rPr lang="en-US" sz="2000" dirty="0" err="1" smtClean="0"/>
              <a:t>quadcopter</a:t>
            </a:r>
            <a:r>
              <a:rPr lang="en-US" sz="2000" dirty="0" smtClean="0"/>
              <a:t> </a:t>
            </a:r>
            <a:r>
              <a:rPr lang="en-US" sz="2000" dirty="0"/>
              <a:t>operates on a flight time of approximately 25 minutes </a:t>
            </a:r>
            <a:r>
              <a:rPr lang="en-US" sz="2000" dirty="0" smtClean="0"/>
              <a:t>[1]. </a:t>
            </a:r>
            <a:r>
              <a:rPr lang="en-US" sz="2000" dirty="0"/>
              <a:t>In retrospect, the DJI Phantom 2 Vision+ U.A.V. turned out to be very cost effective and versatile regarding its numerous functions and uses. </a:t>
            </a:r>
          </a:p>
          <a:p>
            <a:r>
              <a:rPr lang="en-US" sz="2000" dirty="0"/>
              <a:t>In retrospect, the DJI Phantom 2 Vision+ U.A.V. turned out to be very cost effective and versatile regarding its numerous functions and uses. </a:t>
            </a: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endParaRPr lang="en-US" sz="1998" dirty="0" smtClean="0">
              <a:latin typeface="Times New Roman" panose="02020603050405020304" pitchFamily="18" charset="0"/>
              <a:cs typeface="Times New Roman" panose="02020603050405020304" pitchFamily="18" charset="0"/>
            </a:endParaRPr>
          </a:p>
          <a:p>
            <a:r>
              <a:rPr lang="en-US" sz="1998" dirty="0" smtClean="0">
                <a:latin typeface="Times New Roman" panose="02020603050405020304" pitchFamily="18" charset="0"/>
                <a:cs typeface="Times New Roman" panose="02020603050405020304" pitchFamily="18" charset="0"/>
              </a:rPr>
              <a:t> </a:t>
            </a:r>
            <a:endParaRPr lang="en-US" sz="1998" dirty="0">
              <a:latin typeface="Times New Roman" panose="02020603050405020304" pitchFamily="18" charset="0"/>
              <a:cs typeface="Times New Roman" panose="02020603050405020304" pitchFamily="18" charset="0"/>
            </a:endParaRPr>
          </a:p>
        </p:txBody>
      </p:sp>
      <p:sp>
        <p:nvSpPr>
          <p:cNvPr id="58" name="TextBox 57"/>
          <p:cNvSpPr txBox="1"/>
          <p:nvPr/>
        </p:nvSpPr>
        <p:spPr>
          <a:xfrm>
            <a:off x="26378186" y="3848650"/>
            <a:ext cx="7315200" cy="13634502"/>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Image/Image Processing</a:t>
            </a:r>
          </a:p>
          <a:p>
            <a:r>
              <a:rPr lang="en-US" sz="2000" dirty="0"/>
              <a:t>In order to process the images captured by the DJI Phantom’s visible light camera, the team generated a photo mosaic as an effective way of analyzing the field data collectively. The term photo mosaic refers to one complete image that is formulated by the piecing together of multiple images. The images taken during the flight along the transects were composed into a photo mosaic using the image processing software Pix4D, which converts a multitude of images into "geo-referenced 2D mosaics and 3D models", useful for mapping and modeling (Fig. 7) [5]. A 64-bit trial version of Pix4DMapper (Discovery Version) for Macintosh OS X was downloaded to a 256GB 2015 </a:t>
            </a:r>
            <a:r>
              <a:rPr lang="en-US" sz="2000" dirty="0" err="1"/>
              <a:t>Macbook</a:t>
            </a:r>
            <a:r>
              <a:rPr lang="en-US" sz="2000" dirty="0"/>
              <a:t> Pro Retina with 2.7GHZ processor and 8 gigabytes of RAM. The 147 images collected and stored as JPEG on SD cards provided with the DJI Phantom were transferred to a 8gb flash drive. From that point forward, the images were inserted into the Pix4D Mapper application project folder. Then the software took the individual images taken along the transects, determined the overlap between each image by searching for commonalities, and then composed the images collectively into a 3D photo mosaic model of St. Luke’s church and its parameters. Nineteen hours were taken to fully process the 147 images from the three trips to create the photo mosaic. In addition to creation of the the photo mosaic, the team provided St. Luke's with elevation models of the property, and multiple </a:t>
            </a:r>
            <a:r>
              <a:rPr lang="en-US" sz="2000" dirty="0" smtClean="0"/>
              <a:t>fly-</a:t>
            </a:r>
            <a:r>
              <a:rPr lang="en-US" sz="2000" smtClean="0"/>
              <a:t>throusghs</a:t>
            </a:r>
            <a:r>
              <a:rPr lang="en-US" sz="2000" dirty="0" smtClean="0"/>
              <a:t> </a:t>
            </a:r>
            <a:r>
              <a:rPr lang="en-US" sz="2000" dirty="0"/>
              <a:t>of the property.</a:t>
            </a:r>
          </a:p>
          <a:p>
            <a:r>
              <a:rPr lang="en-US" sz="2000" dirty="0"/>
              <a:t/>
            </a:r>
            <a:br>
              <a:rPr lang="en-US" sz="2000" dirty="0"/>
            </a:br>
            <a:r>
              <a:rPr lang="en-US" sz="2000" dirty="0"/>
              <a:t>Selecting the Pix4d software became an excellent resource for the research team. By downloading the software, Pix4D provided an application for mobile devices that was used in the field to map transects for the automated flight. Once transects were mapped, the U.A.V. automatically flew at a constant elevation of 50 meters along the route taking aerial images at every point mapped until completion. This resulted in 147 overlapping images that would later be used to produce a larger mosaic image and 3D point cloud. The benefit of this automation was that the team did not have to manually fly the U.A.V. Manual flight of the U.A.V. could have resulted in various elevation changes throughout flight due to the strain of manually trying to make the elevation constant and the chance of over-mapping as well as under-mapping transects points, which could have produced an unreliable geo-referenced photo mosaic of the surveyed area. However, the team did manually take a flight with the U.A.V. , which aided in the 3d model and point cloud coming out so well. </a:t>
            </a:r>
          </a:p>
          <a:p>
            <a:r>
              <a:rPr lang="en-US" sz="2000" dirty="0"/>
              <a:t/>
            </a:r>
            <a:br>
              <a:rPr lang="en-US" sz="2000" dirty="0"/>
            </a:br>
            <a:endParaRPr lang="en-US" sz="2000" dirty="0" smtClean="0">
              <a:latin typeface="Times New Roman" panose="02020603050405020304" pitchFamily="18" charset="0"/>
              <a:cs typeface="Times New Roman" panose="02020603050405020304" pitchFamily="18" charset="0"/>
            </a:endParaRPr>
          </a:p>
        </p:txBody>
      </p:sp>
      <p:pic>
        <p:nvPicPr>
          <p:cNvPr id="63" name="Picture 2" descr="https://lh3.googleusercontent.com/lh7kzndI3k3IGPG-0NjdS9fAuQhIMWzp65sEPERywH3Y25D6BTzQDK5PW3O2OW9Nixgbu5cDrwV49b2sKzcj-4um8s5VWKEQRaNwnN1tdpjhaf_pBxsbyD6kEC948WPY1_BVB4Xx"/>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9723" y="15855208"/>
            <a:ext cx="4572000" cy="39227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https://lh3.googleusercontent.com/UIkkeJE7yL67wPSJUpdLo8gSM733JVpQhms64329hUFaJ_Zx3-X5SVrilLyb6f3FyPoWl5aHUj5liLif9t34lkfziCfmtYKLuMiVSV0De1q-pnGmjMHEyilouxGklKcDKnNcQk1D"/>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61578" y="17398105"/>
            <a:ext cx="4572000" cy="392703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24592" y="4826000"/>
            <a:ext cx="7373191" cy="3468504"/>
          </a:xfrm>
          <a:prstGeom prst="rect">
            <a:avLst/>
          </a:prstGeom>
        </p:spPr>
      </p:pic>
      <p:sp>
        <p:nvSpPr>
          <p:cNvPr id="43" name="Rectangle 42"/>
          <p:cNvSpPr/>
          <p:nvPr/>
        </p:nvSpPr>
        <p:spPr>
          <a:xfrm>
            <a:off x="35143632" y="3848650"/>
            <a:ext cx="7315200" cy="894841"/>
          </a:xfrm>
          <a:prstGeom prst="rect">
            <a:avLst/>
          </a:prstGeom>
          <a:gradFill>
            <a:gsLst>
              <a:gs pos="99000">
                <a:srgbClr val="8F1414"/>
              </a:gs>
              <a:gs pos="0">
                <a:srgbClr val="7A0000"/>
              </a:gs>
              <a:gs pos="50000">
                <a:srgbClr val="A42828"/>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smtClean="0">
                <a:solidFill>
                  <a:schemeClr val="bg1"/>
                </a:solidFill>
                <a:latin typeface="Times New Roman" panose="02020603050405020304" pitchFamily="18" charset="0"/>
                <a:cs typeface="Times New Roman" panose="02020603050405020304" pitchFamily="18" charset="0"/>
              </a:rPr>
              <a:t>Results</a:t>
            </a:r>
            <a:endParaRPr lang="en-US" sz="3603" dirty="0">
              <a:solidFill>
                <a:schemeClr val="bg1"/>
              </a:solidFill>
              <a:latin typeface="Times New Roman" panose="02020603050405020304" pitchFamily="18" charset="0"/>
              <a:cs typeface="Times New Roman" panose="02020603050405020304" pitchFamily="18" charset="0"/>
            </a:endParaRPr>
          </a:p>
        </p:txBody>
      </p:sp>
      <p:sp>
        <p:nvSpPr>
          <p:cNvPr id="51" name="TextBox 50"/>
          <p:cNvSpPr txBox="1"/>
          <p:nvPr/>
        </p:nvSpPr>
        <p:spPr>
          <a:xfrm>
            <a:off x="35069161" y="14395321"/>
            <a:ext cx="7315200" cy="3477555"/>
          </a:xfrm>
          <a:prstGeom prst="rect">
            <a:avLst/>
          </a:prstGeom>
          <a:noFill/>
        </p:spPr>
        <p:txBody>
          <a:bodyPr wrap="square" rtlCol="0">
            <a:spAutoFit/>
          </a:bodyPr>
          <a:lstStyle/>
          <a:p>
            <a:r>
              <a:rPr lang="en-US" sz="2000" dirty="0" smtClean="0"/>
              <a:t>Research was successful in that the team achieved the primary and secondary objectives which were to produce aerial imagery from the structural and elevation models and to make the data available to the church so that it could be used in future archaeological and landscape studies using the U.A.V platform. By creating 3D structural and elevation models for St. Luke's Church, 147 images were captured and stitched together to generate photo mosaics of the property using Pix4d Discovery software. Conclusively, St. Luke's Church can benefit from this research  by using the methodology and products produced for future excavations and research endeavors.</a:t>
            </a:r>
            <a:endParaRPr lang="en-US" sz="2000" dirty="0" smtClean="0">
              <a:latin typeface="Times New Roman" panose="02020603050405020304" pitchFamily="18" charset="0"/>
              <a:cs typeface="Times New Roman" panose="02020603050405020304" pitchFamily="18" charset="0"/>
            </a:endParaRPr>
          </a:p>
          <a:p>
            <a:endParaRPr lang="en-US" sz="1998" dirty="0">
              <a:latin typeface="Times New Roman" panose="02020603050405020304" pitchFamily="18" charset="0"/>
              <a:cs typeface="Times New Roman" panose="02020603050405020304" pitchFamily="18" charset="0"/>
            </a:endParaRPr>
          </a:p>
        </p:txBody>
      </p:sp>
      <p:sp>
        <p:nvSpPr>
          <p:cNvPr id="53" name="Rectangle 52"/>
          <p:cNvSpPr/>
          <p:nvPr/>
        </p:nvSpPr>
        <p:spPr>
          <a:xfrm>
            <a:off x="35143631" y="13194042"/>
            <a:ext cx="7315200" cy="894841"/>
          </a:xfrm>
          <a:prstGeom prst="rect">
            <a:avLst/>
          </a:prstGeom>
          <a:gradFill>
            <a:gsLst>
              <a:gs pos="99000">
                <a:srgbClr val="8F1414"/>
              </a:gs>
              <a:gs pos="0">
                <a:srgbClr val="7A0000"/>
              </a:gs>
              <a:gs pos="50000">
                <a:srgbClr val="A42828"/>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bg1"/>
                </a:solidFill>
                <a:latin typeface="Times New Roman" panose="02020603050405020304" pitchFamily="18" charset="0"/>
                <a:cs typeface="Times New Roman" panose="02020603050405020304" pitchFamily="18" charset="0"/>
              </a:rPr>
              <a:t>Conclusion</a:t>
            </a:r>
          </a:p>
        </p:txBody>
      </p:sp>
      <p:sp>
        <p:nvSpPr>
          <p:cNvPr id="80" name="Rectangle 79"/>
          <p:cNvSpPr/>
          <p:nvPr/>
        </p:nvSpPr>
        <p:spPr>
          <a:xfrm>
            <a:off x="35143632" y="17872876"/>
            <a:ext cx="7315200" cy="894841"/>
          </a:xfrm>
          <a:prstGeom prst="rect">
            <a:avLst/>
          </a:prstGeom>
          <a:gradFill>
            <a:gsLst>
              <a:gs pos="99000">
                <a:srgbClr val="8F1414"/>
              </a:gs>
              <a:gs pos="0">
                <a:srgbClr val="7A0000"/>
              </a:gs>
              <a:gs pos="50000">
                <a:srgbClr val="A42828"/>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2198" tIns="46099" rIns="92198" bIns="46099" numCol="1" spcCol="0" rtlCol="0" fromWordArt="0" anchor="ctr" anchorCtr="0" forceAA="0" compatLnSpc="1">
            <a:prstTxWarp prst="textNoShape">
              <a:avLst/>
            </a:prstTxWarp>
            <a:noAutofit/>
          </a:bodyPr>
          <a:lstStyle/>
          <a:p>
            <a:r>
              <a:rPr lang="en-US" sz="3603" dirty="0">
                <a:solidFill>
                  <a:schemeClr val="bg1"/>
                </a:solidFill>
                <a:latin typeface="Times New Roman" panose="02020603050405020304" pitchFamily="18" charset="0"/>
                <a:cs typeface="Times New Roman" panose="02020603050405020304" pitchFamily="18" charset="0"/>
              </a:rPr>
              <a:t>References</a:t>
            </a: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03012" y="17140598"/>
            <a:ext cx="3066613" cy="4100477"/>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10858" y="17140598"/>
            <a:ext cx="3072697" cy="3891591"/>
          </a:xfrm>
          <a:prstGeom prst="rect">
            <a:avLst/>
          </a:prstGeom>
        </p:spPr>
      </p:pic>
      <p:pic>
        <p:nvPicPr>
          <p:cNvPr id="6" name="Picture 5" descr="20160305_101011.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8994881" y="16845424"/>
            <a:ext cx="4870031" cy="4089400"/>
          </a:xfrm>
          <a:prstGeom prst="rect">
            <a:avLst/>
          </a:prstGeom>
        </p:spPr>
      </p:pic>
      <p:sp>
        <p:nvSpPr>
          <p:cNvPr id="9" name="TextBox 8"/>
          <p:cNvSpPr txBox="1"/>
          <p:nvPr/>
        </p:nvSpPr>
        <p:spPr>
          <a:xfrm>
            <a:off x="34994691" y="18968017"/>
            <a:ext cx="7464140" cy="4546116"/>
          </a:xfrm>
          <a:prstGeom prst="rect">
            <a:avLst/>
          </a:prstGeom>
          <a:noFill/>
        </p:spPr>
        <p:txBody>
          <a:bodyPr wrap="square" rtlCol="0">
            <a:spAutoFit/>
          </a:bodyPr>
          <a:lstStyle/>
          <a:p>
            <a:r>
              <a:rPr lang="en-US" sz="1500" dirty="0" smtClean="0"/>
              <a:t>[1] Phantom </a:t>
            </a:r>
            <a:r>
              <a:rPr lang="en-US" sz="1500" dirty="0"/>
              <a:t>2 Vision+ User Manual, V1.6, DJI Co., Los Angeles, CA, 2015, pp. 5-12.</a:t>
            </a:r>
          </a:p>
          <a:p>
            <a:r>
              <a:rPr lang="en-US" sz="1500" dirty="0"/>
              <a:t> </a:t>
            </a:r>
          </a:p>
          <a:p>
            <a:r>
              <a:rPr lang="en-US" sz="1500" dirty="0"/>
              <a:t>[2] Digital globe, USDA Farm Service Agency Map Data (2015). Google Maps [Online]. Available: https://</a:t>
            </a:r>
            <a:r>
              <a:rPr lang="en-US" sz="1500" dirty="0" err="1"/>
              <a:t>www.google.com</a:t>
            </a:r>
            <a:r>
              <a:rPr lang="en-US" sz="1500" dirty="0"/>
              <a:t>/maps</a:t>
            </a:r>
          </a:p>
          <a:p>
            <a:r>
              <a:rPr lang="en-US" sz="1500" dirty="0"/>
              <a:t> </a:t>
            </a:r>
          </a:p>
          <a:p>
            <a:r>
              <a:rPr lang="en-US" sz="1500" dirty="0"/>
              <a:t>[3] Pix4D Co. (2015). Pix4D: simply powerful [Online]. Available:</a:t>
            </a:r>
            <a:r>
              <a:rPr lang="en-US" sz="1500" dirty="0">
                <a:hlinkClick r:id="rId10"/>
              </a:rPr>
              <a:t> https://pix4d.com/\  </a:t>
            </a:r>
          </a:p>
          <a:p>
            <a:endParaRPr lang="en-US" sz="1500" dirty="0">
              <a:hlinkClick r:id="rId10"/>
            </a:endParaRPr>
          </a:p>
          <a:p>
            <a:r>
              <a:rPr lang="en-US" sz="1500" dirty="0" smtClean="0"/>
              <a:t>[4] </a:t>
            </a:r>
            <a:r>
              <a:rPr lang="en-US" sz="1500" dirty="0"/>
              <a:t>Matthew R. Laird, </a:t>
            </a:r>
            <a:r>
              <a:rPr lang="en-US" sz="1500" dirty="0" err="1"/>
              <a:t>Ph.D</a:t>
            </a:r>
            <a:r>
              <a:rPr lang="en-US" sz="1500" dirty="0"/>
              <a:t>, and Anthony W. Smith, M.A. ARCHAEOLOGICAL TESTING ASSOCIATED WITH A DRAINAGE INSTALLATION PROJECT AT ST. LUKE’S CHURCH (046-0024/44IW0271) ISLE OF WIGHT COUNTY, VIRGINIA. Williamsburg, VA: James River Institute for Archaeology, Inc., 2012. Print.</a:t>
            </a:r>
          </a:p>
          <a:p>
            <a:r>
              <a:rPr lang="en-US" dirty="0"/>
              <a:t/>
            </a:r>
            <a:br>
              <a:rPr lang="en-US" dirty="0"/>
            </a:br>
            <a:endParaRPr lang="en-US" dirty="0"/>
          </a:p>
        </p:txBody>
      </p:sp>
      <p:sp>
        <p:nvSpPr>
          <p:cNvPr id="13" name="TextBox 12"/>
          <p:cNvSpPr txBox="1"/>
          <p:nvPr/>
        </p:nvSpPr>
        <p:spPr>
          <a:xfrm>
            <a:off x="35143630" y="4983899"/>
            <a:ext cx="7315201" cy="4093428"/>
          </a:xfrm>
          <a:prstGeom prst="rect">
            <a:avLst/>
          </a:prstGeom>
          <a:noFill/>
        </p:spPr>
        <p:txBody>
          <a:bodyPr wrap="square" rtlCol="0">
            <a:spAutoFit/>
          </a:bodyPr>
          <a:lstStyle/>
          <a:p>
            <a:r>
              <a:rPr lang="en-US" sz="2000" dirty="0" smtClean="0"/>
              <a:t>The goal of our research being to produce aerial imagery and elevation models that can be used for future use of research exploration on the property of St. Luke’s. Our analysis of the 3D meshes are that they are a realistic and accurate representation of the St. Luke’s Church and surrounding property.</a:t>
            </a:r>
          </a:p>
          <a:p>
            <a:endParaRPr lang="en-US" sz="2000" dirty="0" smtClean="0"/>
          </a:p>
          <a:p>
            <a:r>
              <a:rPr lang="en-US" sz="2000" dirty="0" smtClean="0"/>
              <a:t> It is to be noted, that using our manual flight around the church structures aided the other images that were collected from the computerized flight (using Pix4D mobile application) in creating such a enriched 3D mesh of St. Luke’s.  The team believes the aerial imagery, elevation models, and 3D meshes were all adequate and accurate to be used for future research excavations and exploration for St. Luke’s Church</a:t>
            </a:r>
            <a:endParaRPr lang="en-US" sz="2000" dirty="0"/>
          </a:p>
        </p:txBody>
      </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782943" y="9648739"/>
            <a:ext cx="3675888" cy="2359152"/>
          </a:xfrm>
          <a:prstGeom prst="rect">
            <a:avLst/>
          </a:prstGeom>
        </p:spPr>
      </p:pic>
      <p:sp>
        <p:nvSpPr>
          <p:cNvPr id="17" name="TextBox 16"/>
          <p:cNvSpPr txBox="1"/>
          <p:nvPr/>
        </p:nvSpPr>
        <p:spPr>
          <a:xfrm>
            <a:off x="-34116" y="-172420"/>
            <a:ext cx="39113997" cy="3339376"/>
          </a:xfrm>
          <a:prstGeom prst="rect">
            <a:avLst/>
          </a:prstGeom>
          <a:noFill/>
        </p:spPr>
        <p:txBody>
          <a:bodyPr wrap="square" rtlCol="0">
            <a:spAutoFit/>
          </a:bodyPr>
          <a:lstStyle/>
          <a:p>
            <a:pPr marL="91440"/>
            <a:r>
              <a:rPr lang="en-US" sz="8800" dirty="0">
                <a:solidFill>
                  <a:schemeClr val="bg1"/>
                </a:solidFill>
                <a:latin typeface="Times New Roman" panose="02020603050405020304" pitchFamily="18" charset="0"/>
                <a:cs typeface="Times New Roman" panose="02020603050405020304" pitchFamily="18" charset="0"/>
              </a:rPr>
              <a:t>Producing 3D point cloud and digital elevation models through the use of </a:t>
            </a:r>
            <a:r>
              <a:rPr lang="en-US" sz="8800" dirty="0" smtClean="0">
                <a:solidFill>
                  <a:schemeClr val="bg1"/>
                </a:solidFill>
                <a:latin typeface="Times New Roman" panose="02020603050405020304" pitchFamily="18" charset="0"/>
                <a:cs typeface="Times New Roman" panose="02020603050405020304" pitchFamily="18" charset="0"/>
              </a:rPr>
              <a:t/>
            </a:r>
            <a:br>
              <a:rPr lang="en-US" sz="8800" dirty="0" smtClean="0">
                <a:solidFill>
                  <a:schemeClr val="bg1"/>
                </a:solidFill>
                <a:latin typeface="Times New Roman" panose="02020603050405020304" pitchFamily="18" charset="0"/>
                <a:cs typeface="Times New Roman" panose="02020603050405020304" pitchFamily="18" charset="0"/>
              </a:rPr>
            </a:br>
            <a:r>
              <a:rPr lang="en-US" sz="8800" dirty="0" smtClean="0">
                <a:solidFill>
                  <a:schemeClr val="bg1"/>
                </a:solidFill>
                <a:latin typeface="Times New Roman" panose="02020603050405020304" pitchFamily="18" charset="0"/>
                <a:cs typeface="Times New Roman" panose="02020603050405020304" pitchFamily="18" charset="0"/>
              </a:rPr>
              <a:t>Unmanned </a:t>
            </a:r>
            <a:r>
              <a:rPr lang="en-US" sz="8800" dirty="0">
                <a:solidFill>
                  <a:schemeClr val="bg1"/>
                </a:solidFill>
                <a:latin typeface="Times New Roman" panose="02020603050405020304" pitchFamily="18" charset="0"/>
                <a:cs typeface="Times New Roman" panose="02020603050405020304" pitchFamily="18" charset="0"/>
              </a:rPr>
              <a:t>Aerial </a:t>
            </a:r>
            <a:r>
              <a:rPr lang="en-US" sz="8800" dirty="0" smtClean="0">
                <a:solidFill>
                  <a:schemeClr val="bg1"/>
                </a:solidFill>
                <a:latin typeface="Times New Roman" panose="02020603050405020304" pitchFamily="18" charset="0"/>
                <a:cs typeface="Times New Roman" panose="02020603050405020304" pitchFamily="18" charset="0"/>
              </a:rPr>
              <a:t>Vehicles, Historic </a:t>
            </a:r>
            <a:r>
              <a:rPr lang="en-US" sz="8800" dirty="0">
                <a:solidFill>
                  <a:schemeClr val="bg1"/>
                </a:solidFill>
                <a:latin typeface="Times New Roman" panose="02020603050405020304" pitchFamily="18" charset="0"/>
                <a:cs typeface="Times New Roman" panose="02020603050405020304" pitchFamily="18" charset="0"/>
              </a:rPr>
              <a:t>St. Luke’s Church case study</a:t>
            </a:r>
          </a:p>
          <a:p>
            <a:pPr marL="91440"/>
            <a:r>
              <a:rPr lang="en-US" sz="3500" dirty="0">
                <a:solidFill>
                  <a:schemeClr val="bg1"/>
                </a:solidFill>
                <a:latin typeface="Times New Roman" panose="02020603050405020304" pitchFamily="18" charset="0"/>
                <a:cs typeface="Times New Roman" panose="02020603050405020304" pitchFamily="18" charset="0"/>
              </a:rPr>
              <a:t>Team Members: Tangee Beverly, Cornelius Holness, Nigel Pugh, Tori </a:t>
            </a:r>
            <a:r>
              <a:rPr lang="en-US" sz="3500" dirty="0" smtClean="0">
                <a:solidFill>
                  <a:schemeClr val="bg1"/>
                </a:solidFill>
                <a:latin typeface="Times New Roman" panose="02020603050405020304" pitchFamily="18" charset="0"/>
                <a:cs typeface="Times New Roman" panose="02020603050405020304" pitchFamily="18" charset="0"/>
              </a:rPr>
              <a:t>Wilbon</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smtClean="0">
                <a:solidFill>
                  <a:schemeClr val="bg1"/>
                </a:solidFill>
                <a:latin typeface="Times New Roman" panose="02020603050405020304" pitchFamily="18" charset="0"/>
                <a:cs typeface="Times New Roman" panose="02020603050405020304" pitchFamily="18" charset="0"/>
              </a:rPr>
              <a:t>    Mentor: E. Clay Swindell</a:t>
            </a:r>
            <a:r>
              <a:rPr lang="en-US" sz="3500" dirty="0">
                <a:solidFill>
                  <a:schemeClr val="bg1"/>
                </a:solidFill>
                <a:latin typeface="Times New Roman" panose="02020603050405020304" pitchFamily="18" charset="0"/>
                <a:cs typeface="Times New Roman" panose="02020603050405020304" pitchFamily="18" charset="0"/>
              </a:rPr>
              <a:t> </a:t>
            </a:r>
            <a:r>
              <a:rPr lang="en-US" sz="3500" dirty="0" smtClean="0">
                <a:solidFill>
                  <a:schemeClr val="bg1"/>
                </a:solidFill>
                <a:latin typeface="Times New Roman" panose="02020603050405020304" pitchFamily="18" charset="0"/>
                <a:cs typeface="Times New Roman" panose="02020603050405020304" pitchFamily="18" charset="0"/>
              </a:rPr>
              <a:t>    Elizabeth </a:t>
            </a:r>
            <a:r>
              <a:rPr lang="en-US" sz="3500" dirty="0">
                <a:solidFill>
                  <a:schemeClr val="bg1"/>
                </a:solidFill>
                <a:latin typeface="Times New Roman" panose="02020603050405020304" pitchFamily="18" charset="0"/>
                <a:cs typeface="Times New Roman" panose="02020603050405020304" pitchFamily="18" charset="0"/>
              </a:rPr>
              <a:t>City State </a:t>
            </a:r>
            <a:r>
              <a:rPr lang="en-US" sz="3500" dirty="0" smtClean="0">
                <a:solidFill>
                  <a:schemeClr val="bg1"/>
                </a:solidFill>
                <a:latin typeface="Times New Roman" panose="02020603050405020304" pitchFamily="18" charset="0"/>
                <a:cs typeface="Times New Roman" panose="02020603050405020304" pitchFamily="18" charset="0"/>
              </a:rPr>
              <a:t>University</a:t>
            </a:r>
            <a:endParaRPr lang="en-US" sz="3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5093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3421</TotalTime>
  <Words>1369</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Khaliq Satchell</dc:creator>
  <cp:lastModifiedBy>Tori Wilbon</cp:lastModifiedBy>
  <cp:revision>62</cp:revision>
  <cp:lastPrinted>2016-03-31T15:47:40Z</cp:lastPrinted>
  <dcterms:created xsi:type="dcterms:W3CDTF">2015-04-19T13:43:52Z</dcterms:created>
  <dcterms:modified xsi:type="dcterms:W3CDTF">2016-04-13T05:14:12Z</dcterms:modified>
</cp:coreProperties>
</file>